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266" r:id="rId5"/>
    <p:sldId id="285" r:id="rId6"/>
    <p:sldId id="332" r:id="rId7"/>
    <p:sldId id="322" r:id="rId8"/>
    <p:sldId id="327" r:id="rId9"/>
    <p:sldId id="331" r:id="rId10"/>
    <p:sldId id="300" r:id="rId11"/>
    <p:sldId id="323" r:id="rId12"/>
    <p:sldId id="334" r:id="rId13"/>
    <p:sldId id="335" r:id="rId14"/>
    <p:sldId id="336" r:id="rId15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FF"/>
    <a:srgbClr val="78D76B"/>
    <a:srgbClr val="47C836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24.10.2022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24.10.2022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 sa zaoberá sprievodnými efektmi predaja z dvora, ktorými môže byť predaj vlastnej alebo regionálnej nepotravinárskej produkcie (napr. výrobky z dreva, prútia, kozmetika).</a:t>
            </a:r>
            <a:r>
              <a:rPr lang="cs-CZ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Synergia</a:t>
            </a:r>
            <a:r>
              <a:rPr lang="cs-CZ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predaja z dvora a šetrného cestovného ruchu. Podpora a rozvoj cirkulárnej ekonomiky ako jedného z možných opatrení pre</a:t>
            </a:r>
            <a:r>
              <a:rPr lang="cs-CZ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znižovanie uhlíkovej stopy</a:t>
            </a:r>
            <a:r>
              <a:rPr lang="cs-CZ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/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07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Nájdi svojho poľnohospodára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Ako uvádza ekolist.cz (2021), tak p</a:t>
            </a:r>
            <a:r>
              <a:rPr lang="cs-CZ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podľa predstaviteľov zväzu nemá ísť iba o mapku s lokálnymi predajcami, ale firmy tam majú mať možnosť vlastnej propagácie. "Musíme dať ľuďom príbeh o tej potravine. To ľudí motivuje, aby za lokálne a farmárske potraviny zaplatili vyššiu cenu," uviedol predseda zväzu. Dodal, že sa v súčasnej dobe poľnohospodárstvo bez marketingu robiť nedá alebo aspoň nie ekonomicky úspešne. Do budúcnosti, pokiaľ o to bude záujem, premýšľa zväz aj o spustení internetového obchodu.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08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522514" y="2360182"/>
            <a:ext cx="8621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3300"/>
                </a:solidFill>
                <a:ea typeface="Calibri"/>
                <a:cs typeface="Calibri"/>
              </a:rPr>
              <a:t>Activating agricultural and tourism specializations through Center of Taste </a:t>
            </a:r>
          </a:p>
          <a:p>
            <a:pPr algn="ctr"/>
            <a:br>
              <a:rPr lang="el-GR" sz="1400" dirty="0">
                <a:ea typeface="Calibri"/>
                <a:cs typeface="Times New Roman"/>
              </a:rPr>
            </a:br>
            <a:endParaRPr lang="pl-PL" sz="1400" dirty="0">
              <a:ea typeface="Calibri"/>
              <a:cs typeface="Times New Roman"/>
            </a:endParaRPr>
          </a:p>
          <a:p>
            <a:pPr algn="ctr"/>
            <a:r>
              <a:rPr lang="pl-PL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6</a:t>
            </a:r>
          </a:p>
          <a:p>
            <a:pPr algn="ctr"/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from the Yard (farm)</a:t>
            </a:r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9" y="493794"/>
            <a:ext cx="2602275" cy="1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7000">
              <a:schemeClr val="bg1"/>
            </a:gs>
            <a:gs pos="100000">
              <a:srgbClr val="FFFF00">
                <a:alpha val="3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60" r:id="rId4"/>
    <p:sldLayoutId id="2147483661" r:id="rId5"/>
    <p:sldLayoutId id="2147483656" r:id="rId6"/>
    <p:sldLayoutId id="2147483659" r:id="rId7"/>
    <p:sldLayoutId id="2147483657" r:id="rId8"/>
    <p:sldLayoutId id="2147483658" r:id="rId9"/>
    <p:sldLayoutId id="21474836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en.cz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zeleno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liverur.eu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1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2C23473-D714-4E1B-92CA-EBC5D44183C5}"/>
              </a:ext>
            </a:extLst>
          </p:cNvPr>
          <p:cNvSpPr txBox="1"/>
          <p:nvPr/>
        </p:nvSpPr>
        <p:spPr>
          <a:xfrm>
            <a:off x="1498022" y="1288473"/>
            <a:ext cx="6909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 Českej republike vznikol v rámci riešenia tejto problematiky v juhozápadných Čechách pilotný elektronický obchod s regionálnymi produktmi, ktorý okrem výrobkov jednotlivých miestnych farmárov ponúka aj celý rad ďalších informácií o území. Autori e-shopu Úhlava, ops,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WirelessInfo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Šumavaprodukt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sro</a:t>
            </a:r>
            <a:r>
              <a:rPr lang="cs-CZ" sz="1200" dirty="0">
                <a:solidFill>
                  <a:srgbClr val="7A7A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 pri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založenie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LivingLabu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Pošumaví za jednu z dôležitých úloh stanovili zavedenie digitálnej platformy na podporu drobného predaja regionálnych produktov.</a:t>
            </a:r>
          </a:p>
          <a:p>
            <a:pPr algn="l" rtl="0"/>
            <a:endParaRPr lang="cs-CZ" sz="1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 prvom kroku to bola 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predovšetkým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ponuka</a:t>
            </a:r>
            <a: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produkcie miestnych malých firiem spotrebiteľom</a:t>
            </a:r>
            <a:b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 regióne 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aj s dovážkou až domov.</a:t>
            </a:r>
            <a:endParaRPr lang="cs-CZ" sz="12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5799CA-3994-4438-86EB-FDAF3564A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70" y="3015513"/>
            <a:ext cx="5737860" cy="2842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B14719F-37A5-4978-9497-987FFB53703A}"/>
              </a:ext>
            </a:extLst>
          </p:cNvPr>
          <p:cNvSpPr txBox="1"/>
          <p:nvPr/>
        </p:nvSpPr>
        <p:spPr>
          <a:xfrm>
            <a:off x="3607377" y="6015153"/>
            <a:ext cx="2691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800" dirty="0"/>
              <a:t>Eshop s regionálnymi potravinami</a:t>
            </a:r>
          </a:p>
        </p:txBody>
      </p:sp>
    </p:spTree>
    <p:extLst>
      <p:ext uri="{BB962C8B-B14F-4D97-AF65-F5344CB8AC3E}">
        <p14:creationId xmlns:p14="http://schemas.microsoft.com/office/powerpoint/2010/main" val="332113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05594BB-41C0-48D3-A72E-D487C678E562}"/>
              </a:ext>
            </a:extLst>
          </p:cNvPr>
          <p:cNvSpPr txBox="1"/>
          <p:nvPr/>
        </p:nvSpPr>
        <p:spPr>
          <a:xfrm>
            <a:off x="1466849" y="1246909"/>
            <a:ext cx="6972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Postupne sa darilo plniť ďalšie dôležité ciele, ktoré sa logicky objavovali prepojením jednotlivých partnerov v „živom laboratóriu“ -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LivingLabu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V rámci digitálnej platformy sa postupne dopĺňajú, rozširujú a 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aktualizujú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informácie</a:t>
            </a:r>
            <a: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 jednotlivých dodávateľoch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či už poľnohospodárskych podnikoch, tak aj menších potravinárskych firmách. Do budúcna sa počíta aj 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spoluprácou</a:t>
            </a:r>
            <a: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s miestnymi remeselníkmi</a:t>
            </a:r>
            <a:b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živnostníkov</a:t>
            </a:r>
            <a: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Zároveň sú do </a:t>
            </a:r>
            <a: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atlasu, ktorý je súčasťou e-shopu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postupne</a:t>
            </a:r>
            <a:r>
              <a:rPr lang="cs-CZ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pridávané</a:t>
            </a:r>
            <a:r>
              <a:rPr lang="cs-CZ" sz="12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informácie</a:t>
            </a:r>
            <a:r>
              <a:rPr lang="cs-CZ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 turistických zaujímavostiach na Šumave av Pošumaví.</a:t>
            </a:r>
            <a:endParaRPr lang="cs-CZ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148B9D-B5E7-4188-AA8D-2BFDC573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667866"/>
            <a:ext cx="5762625" cy="29432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38C5F2-7D63-424D-8B39-B7445816CC4D}"/>
              </a:ext>
            </a:extLst>
          </p:cNvPr>
          <p:cNvSpPr txBox="1"/>
          <p:nvPr/>
        </p:nvSpPr>
        <p:spPr>
          <a:xfrm>
            <a:off x="3051462" y="5831719"/>
            <a:ext cx="3803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800" dirty="0"/>
              <a:t>Atlas turistických zaujímavostí vložený do e-shopu s regionálnymi potravinami</a:t>
            </a:r>
          </a:p>
        </p:txBody>
      </p:sp>
    </p:spTree>
    <p:extLst>
      <p:ext uri="{BB962C8B-B14F-4D97-AF65-F5344CB8AC3E}">
        <p14:creationId xmlns:p14="http://schemas.microsoft.com/office/powerpoint/2010/main" val="255282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pPr algn="l" rtl="0"/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Sales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Yard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6.6.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Ostatné produkty, cirkulárna ekonomika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0DC6E1-772B-48E4-BA16-BB417249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Predaj z dvora zahŕňa aj ponuku nepotravinárskej produkcie regionálneho charakteru alebo možnosť vyskúšať si niektoré fázy výroby. Tým sa stáva súčasťou ponuky aktivít miestneho šetrného cestovného ruchu.</a:t>
            </a:r>
            <a:endParaRPr lang="cs-CZ" dirty="0"/>
          </a:p>
        </p:txBody>
      </p:sp>
      <p:pic>
        <p:nvPicPr>
          <p:cNvPr id="7" name="Obrázek 6" descr="Obsah obrázku zeď, osoba, interiér, jídelní stůl  Popis byl vytvořen automaticky">
            <a:extLst>
              <a:ext uri="{FF2B5EF4-FFF2-40B4-BE49-F238E27FC236}">
                <a16:creationId xmlns:a16="http://schemas.microsoft.com/office/drawing/2014/main" id="{60647195-B925-4513-81E9-943E85C0D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0" y="3121090"/>
            <a:ext cx="3409601" cy="25572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23AEA9-DBDE-4178-B5BB-B67C37317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368" y="3121090"/>
            <a:ext cx="2624768" cy="25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705F00B-F570-43B1-A714-845C7FF12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6.6.1. Ostatné produkty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Neoddeliteľnou súčasťou predaja z dvora bývajú aj rôzne ručne vyrábané výrobky, často typické pre región, alebo</a:t>
            </a:r>
            <a:r>
              <a:rPr lang="cs-CZ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darčekové produkty s kozmetickým efektom, mydlá, sviečky alebo potravinové dekoračné predmety – typicky zdobené perníkové dekorácie – ktoré svojimi názvami často obchádzajú prísnejšie nariadenia pre potraviny alebo kozmetiku.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pic>
        <p:nvPicPr>
          <p:cNvPr id="6" name="Zástupný symbol obrázku 5" descr="Obsah obrázku osoba, kontejner, koš  Popis byl vytvořen automaticky">
            <a:extLst>
              <a:ext uri="{FF2B5EF4-FFF2-40B4-BE49-F238E27FC236}">
                <a16:creationId xmlns:a16="http://schemas.microsoft.com/office/drawing/2014/main" id="{8DAD2DE9-7075-436E-81B4-B446970116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5945EF-F2DE-49F2-AA4D-EFC132DA84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Košíkářství si v regiónoch zachováva množstvo miestnych špecifík.</a:t>
            </a:r>
          </a:p>
        </p:txBody>
      </p:sp>
    </p:spTree>
    <p:extLst>
      <p:ext uri="{BB962C8B-B14F-4D97-AF65-F5344CB8AC3E}">
        <p14:creationId xmlns:p14="http://schemas.microsoft.com/office/powerpoint/2010/main" val="416309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320969D-51EF-4C90-BB83-FC25C4DD87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352" y="1328370"/>
            <a:ext cx="8820000" cy="4729530"/>
          </a:xfrm>
        </p:spPr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6.6.2. Cirkulárna ekonomika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Inštitút cirkulárnej ekonomiky na svojich stránkach uvádza, že dnes sa využíva iba 9 % všetkých materiálov a zdrojov, ktoré majú potenciál vrátiť sa späť do obehu. Toto plytvanie má za následok, že súčasný systém je neefektívny a naráža na svoje hranice. Cirkulárna ekonomika prináša odpoveď na tento problém tým, že rieši ekologické, sociálne aj environmentálne slabiny lineárneho systému.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865383-C884-4AEA-B4D1-5ECED21F7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99" y="2763980"/>
            <a:ext cx="6103401" cy="31172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FD45504-D346-45F8-9359-AB772FE72207}"/>
              </a:ext>
            </a:extLst>
          </p:cNvPr>
          <p:cNvSpPr txBox="1"/>
          <p:nvPr/>
        </p:nvSpPr>
        <p:spPr>
          <a:xfrm>
            <a:off x="3792681" y="6057900"/>
            <a:ext cx="3283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800" dirty="0">
                <a:hlinkClick r:id="rId3"/>
              </a:rPr>
              <a:t>www.incen.cz</a:t>
            </a:r>
            <a:r>
              <a:rPr lang="cs-CZ" sz="800" dirty="0"/>
              <a:t>Inštitút cirkulárnej ekonomiky</a:t>
            </a:r>
          </a:p>
        </p:txBody>
      </p:sp>
    </p:spTree>
    <p:extLst>
      <p:ext uri="{BB962C8B-B14F-4D97-AF65-F5344CB8AC3E}">
        <p14:creationId xmlns:p14="http://schemas.microsoft.com/office/powerpoint/2010/main" val="288750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320969D-51EF-4C90-BB83-FC25C4DD87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352" y="1328370"/>
            <a:ext cx="8820000" cy="4201259"/>
          </a:xfrm>
        </p:spPr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Čím sa vyznačuje cirkulárna ekonomika?</a:t>
            </a:r>
          </a:p>
          <a:p>
            <a:pPr marL="400050" indent="-1714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Zatiaľ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čo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bežná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ekonomika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produkcia funguje z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veľkej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části </a:t>
            </a:r>
            <a:r>
              <a:rPr lang="cs-CZ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lineárnym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spôsobom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teda od surovín, cez návrh, výrobu a používanie výrobku až po ukončenie jeho životnosti a produkciu odpadu,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cirkulárna ekonomika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 snaží tento 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tok materiálu a energie uzavrieť do kruhu</a:t>
            </a: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cs-CZ" dirty="0">
                <a:ea typeface="Times New Roman" panose="02020603050405020304" pitchFamily="18" charset="0"/>
                <a:cs typeface="Calibri" panose="020F0502020204030204" pitchFamily="34" charset="0"/>
              </a:rPr>
              <a:t>zdroj:</a:t>
            </a:r>
            <a:r>
              <a:rPr lang="cs-CZ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server Nazeleno.cz (2020).</a:t>
            </a:r>
          </a:p>
          <a:p>
            <a:pPr marL="400050" indent="-171450" algn="l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Ide teda o snahu do</a:t>
            </a:r>
            <a:r>
              <a:rPr lang="cs-CZ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ekonomiky zaviesť systém, kedy dôsledne využívame recyklované výrobky a materiály na produkciu výrobkov iných, a odpad tu teda nevzniká.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ráva, exteriér  Popis byl vytvořen automaticky">
            <a:extLst>
              <a:ext uri="{FF2B5EF4-FFF2-40B4-BE49-F238E27FC236}">
                <a16:creationId xmlns:a16="http://schemas.microsoft.com/office/drawing/2014/main" id="{5BE8E736-1BDC-4C46-9EF9-2FF1924CB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62" y="2948472"/>
            <a:ext cx="3708721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A182A9-58B5-48ED-8A67-67E043A73A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 cirkulárnej </a:t>
            </a:r>
            <a:r>
              <a:rPr lang="cs-CZ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ekonomike</a:t>
            </a:r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skrátka</a:t>
            </a:r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nič nie je odpadom</a:t>
            </a:r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</a:p>
          <a:p>
            <a:pPr algn="l" rtl="0"/>
            <a:endParaRPr lang="cs-CZ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to, čo teraz pokladáme za odpad, je</a:t>
            </a:r>
          </a:p>
          <a:p>
            <a:pPr algn="l" rtl="0"/>
            <a:endParaRPr lang="cs-CZ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skôr surovinou pre ďalšie kolo výroby</a:t>
            </a:r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l" rtl="0"/>
            <a:endParaRPr lang="cs-CZ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/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základom</a:t>
            </a:r>
            <a:r>
              <a:rPr lang="cs-CZ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 opätovný životný cyklus výrobku.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58B64A-BA05-4769-9290-14450651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Grafické znázornenie cirkulárnej a lineárnej ekonomiky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Incien.org</a:t>
            </a:r>
            <a:endParaRPr lang="cs-CZ" dirty="0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A90F1647-8E96-49BB-81D2-7160A341A1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8610" r="8610"/>
          <a:stretch>
            <a:fillRect/>
          </a:stretch>
        </p:blipFill>
        <p:spPr>
          <a:xfrm>
            <a:off x="5278582" y="1260475"/>
            <a:ext cx="408441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9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pPr algn="l" rtl="0"/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Yard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cs-CZ" sz="1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6.6.3. Prínosy cirkulárnej ekonomiky</a:t>
            </a:r>
            <a:endParaRPr lang="cs-CZ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0DC6E1-772B-48E4-BA16-BB417249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Hlavné prínosy cirkulárnej ekonomiky:</a:t>
            </a:r>
          </a:p>
          <a:p>
            <a:pPr marL="342900" lvl="0" indent="-342900" algn="l" rtl="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Menšia až nulová produkcia odpadu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odpad je tu chápaný ako surovina na ďalšiu výrobu.</a:t>
            </a:r>
          </a:p>
          <a:p>
            <a:pPr marL="342900" lvl="0" indent="-342900" algn="l" rtl="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Oddelenie hospodárskeho rastu od ťažby surovín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v praxi je naplnením cieľov cirkulárnej ekonomiky oddelenie ekonomického rastu a ťažby surovín. Najmä Európe by to mohlo priniesť nielen väčšiu surovinovú nezávislosť, ale aj podľa údajov konzultantskej spoločnosti McKinsey do roku 2030 úspory okolo 1,8 miliardy EUR.</a:t>
            </a:r>
          </a:p>
          <a:p>
            <a:pPr marL="342900" lvl="0" indent="-342900" algn="l" rtl="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Eliminácia dodávateľského reťazca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využitie cirkulárnych princípov by tiež mohlo prispieť k eliminácii často prebujneného dodávateľského reťazca, keď výrobky musia na ceste od výrobcu k spotrebiteľovi absolvovať príliš dlhú cestu cez mnoho sprostredkovateľov. To výrobky nielen predražuje, ale tiež zaťažuje životné prostredie.</a:t>
            </a:r>
          </a:p>
          <a:p>
            <a:pPr marL="342900" lvl="0" indent="-342900" algn="l" rtl="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Zdroj: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https://www.nazeleno.cz/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endParaRPr lang="cs-CZ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cs-CZ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Predaj z dvora prispieva predovšetkým k obmedzeniu počtu článkov v dodávateľskom reťazci.</a:t>
            </a:r>
          </a:p>
          <a:p>
            <a:pPr lvl="0" algn="l" rt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1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6A2A835-C468-4E53-AC1C-117BE3E40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700" y="1187264"/>
            <a:ext cx="8820000" cy="4860000"/>
          </a:xfrm>
        </p:spPr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375"/>
              </a:spcAft>
            </a:pPr>
            <a:endParaRPr lang="cs-CZ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l" rtl="0">
              <a:lnSpc>
                <a:spcPct val="107000"/>
              </a:lnSpc>
              <a:spcAft>
                <a:spcPts val="375"/>
              </a:spcAft>
            </a:pPr>
            <a:r>
              <a:rPr lang="cs-CZ" sz="1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6.6.4 Príklady aktivít a projektov v Českej republike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375"/>
              </a:spcAft>
            </a:pPr>
            <a:endParaRPr lang="cs-CZ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l" rtl="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Na podporu predaja z dvora a cirkulárnej ekonomiky všeobecne bol v poslednej dobe iniciovaný celý rad projektov, ako na verejnoprávnej, tak aj korporátnej úrovni alebo pomocou aktivít neziskového sektora.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l" rtl="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Predaj z dvora je podporovaný množstvom marketingových akcií, vydávaním propagačných letákov a brožúr aj aktivitami na internete za podpory sociálnych sietí.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171450" algn="l" rtl="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 prenesenom zmysle využívajú priameho predaja vzhľadom na jeho vzrastajúci ekonomický význam v Európe aj veľké poľnohospodárske podniky. V Českej republike bol v roku 2021 spustený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Poľnohospodárskym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zväzom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portál Nájdi svojho poľnohospodára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4F2C1A-088C-47B0-B3A4-CA52DB4B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58" y="3658242"/>
            <a:ext cx="4249883" cy="23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288336A-031A-48F7-A966-09A9EA037F62}"/>
              </a:ext>
            </a:extLst>
          </p:cNvPr>
          <p:cNvSpPr txBox="1"/>
          <p:nvPr/>
        </p:nvSpPr>
        <p:spPr>
          <a:xfrm>
            <a:off x="4102675" y="6224154"/>
            <a:ext cx="1700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800" dirty="0"/>
              <a:t>www.najdizemedelce.cz</a:t>
            </a:r>
          </a:p>
        </p:txBody>
      </p:sp>
    </p:spTree>
    <p:extLst>
      <p:ext uri="{BB962C8B-B14F-4D97-AF65-F5344CB8AC3E}">
        <p14:creationId xmlns:p14="http://schemas.microsoft.com/office/powerpoint/2010/main" val="309972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E6EC707-4984-4FC7-AE19-818944156ABA}"/>
              </a:ext>
            </a:extLst>
          </p:cNvPr>
          <p:cNvSpPr txBox="1"/>
          <p:nvPr/>
        </p:nvSpPr>
        <p:spPr>
          <a:xfrm>
            <a:off x="1186294" y="1267691"/>
            <a:ext cx="7533409" cy="17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z="1200" b="1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Projekty v Českej republike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Cirkularitou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ekonomikou na vidieku sa zaoberajú aj národné a medzinárodné výskumné projekty. Jedným z nich je projekt LIVERUR,</a:t>
            </a:r>
            <a:r>
              <a:rPr lang="cs-CZ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ktorý</a:t>
            </a: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 kladie za cieľ podporovať podniky, projekty a iniciatívy navrhovaním inovatívnych obchodných modelov vo vidieckych oblastiach, najmä pri </a:t>
            </a:r>
            <a:r>
              <a:rPr lang="cs-CZ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prechode</a:t>
            </a: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cs-CZ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cirkulárnemu</a:t>
            </a:r>
            <a:r>
              <a:rPr lang="cs-CZ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hospodárstvu</a:t>
            </a: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zapojením všetkých relevantných partnerov </a:t>
            </a:r>
            <a:r>
              <a:rPr lang="cs-CZ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podľa</a:t>
            </a: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prístupu</a:t>
            </a:r>
            <a:r>
              <a:rPr lang="cs-CZ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cs-CZ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cs-CZ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Základom</a:t>
            </a: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strategického </a:t>
            </a:r>
            <a:r>
              <a:rPr lang="cs-CZ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rozvoja</a:t>
            </a:r>
            <a:r>
              <a:rPr lang="cs-CZ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laboratóriíRural</a:t>
            </a:r>
            <a:r>
              <a:rPr lang="cs-CZ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cs-CZ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cs-CZ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cs-CZ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vytvorenie siete partnerov, kde výrobcovia a podnikatelia, zástupcovia verejnej správy, verejnosť a neziskový sektor a výskum a akademická sféra uzatvárajú dohody, na základe ktorých sa môžu podieľať na dlhodobejšej spolupráci.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D7C2D64-5865-46AB-88F6-9CF67EDEC7D8}"/>
              </a:ext>
            </a:extLst>
          </p:cNvPr>
          <p:cNvSpPr txBox="1"/>
          <p:nvPr/>
        </p:nvSpPr>
        <p:spPr>
          <a:xfrm>
            <a:off x="3586593" y="6193793"/>
            <a:ext cx="2732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800" dirty="0">
                <a:hlinkClick r:id="rId2"/>
              </a:rPr>
              <a:t>www.liverur.eu</a:t>
            </a:r>
            <a:r>
              <a:rPr lang="cs-CZ" sz="800" dirty="0"/>
              <a:t>projekt Horizon 2020</a:t>
            </a:r>
          </a:p>
        </p:txBody>
      </p:sp>
      <p:pic>
        <p:nvPicPr>
          <p:cNvPr id="6" name="Obrázek 5" descr="Obsah obrázku text, snímek obrazovky, elektronika, displej  Popis byl vytvořen automaticky">
            <a:extLst>
              <a:ext uri="{FF2B5EF4-FFF2-40B4-BE49-F238E27FC236}">
                <a16:creationId xmlns:a16="http://schemas.microsoft.com/office/drawing/2014/main" id="{2E394627-DCDE-43BD-ABE1-6FC3A91D0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4" y="3149569"/>
            <a:ext cx="57626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014"/>
      </p:ext>
    </p:extLst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6" ma:contentTypeDescription="Vytvoří nový dokument" ma:contentTypeScope="" ma:versionID="5a543c2cf612689410ffb4322c465829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95d02df320340572e8f4cfff96d37e6a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3E3E3E-F592-4A26-938A-857A3E6E54C6}"/>
</file>

<file path=customXml/itemProps2.xml><?xml version="1.0" encoding="utf-8"?>
<ds:datastoreItem xmlns:ds="http://schemas.openxmlformats.org/officeDocument/2006/customXml" ds:itemID="{89E65E7C-D370-4AE3-9A21-C1BF91ED3438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customXml/itemProps3.xml><?xml version="1.0" encoding="utf-8"?>
<ds:datastoreItem xmlns:ds="http://schemas.openxmlformats.org/officeDocument/2006/customXml" ds:itemID="{EB213898-2A45-42E6-ADDE-AFE991584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URESA trial_1</Template>
  <TotalTime>2913</TotalTime>
  <Words>996</Words>
  <Application>Microsoft Office PowerPoint</Application>
  <PresentationFormat>A4 (210 x 297 mm)</PresentationFormat>
  <Paragraphs>63</Paragraphs>
  <Slides>11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Trebuchet MS</vt:lpstr>
      <vt:lpstr>URESA biomass temlate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Jakub Dvorský</cp:lastModifiedBy>
  <cp:revision>158</cp:revision>
  <dcterms:created xsi:type="dcterms:W3CDTF">2018-03-25T08:55:28Z</dcterms:created>
  <dcterms:modified xsi:type="dcterms:W3CDTF">2022-10-24T09:31:00Z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  <property fmtid="{D5CDD505-2E9C-101B-9397-08002B2CF9AE}" pid="3" name="MediaServiceImageTags">
    <vt:lpwstr/>
  </property>
</Properties>
</file>